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8"/>
  </p:notesMasterIdLst>
  <p:sldIdLst>
    <p:sldId id="256" r:id="rId2"/>
    <p:sldId id="261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80" r:id="rId20"/>
    <p:sldId id="277" r:id="rId21"/>
    <p:sldId id="278" r:id="rId22"/>
    <p:sldId id="279" r:id="rId23"/>
    <p:sldId id="282" r:id="rId24"/>
    <p:sldId id="283" r:id="rId25"/>
    <p:sldId id="290" r:id="rId26"/>
    <p:sldId id="289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003366"/>
    <a:srgbClr val="300448"/>
    <a:srgbClr val="363033"/>
    <a:srgbClr val="000066"/>
    <a:srgbClr val="006666"/>
    <a:srgbClr val="006600"/>
    <a:srgbClr val="08080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'santisekali\2013\BOPTN%202014\prosentase%202013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6"/>
  <c:chart>
    <c:autoTitleDeleted val="1"/>
    <c:plotArea>
      <c:layout/>
      <c:pieChart>
        <c:varyColors val="1"/>
        <c:ser>
          <c:idx val="0"/>
          <c:order val="0"/>
          <c:dLbls>
            <c:showPercent val="1"/>
            <c:showLeaderLines val="1"/>
          </c:dLbls>
          <c:cat>
            <c:strRef>
              <c:f>'% 2013'!$B$4:$B$11</c:f>
              <c:strCache>
                <c:ptCount val="8"/>
                <c:pt idx="0">
                  <c:v>Pengabdian</c:v>
                </c:pt>
                <c:pt idx="1">
                  <c:v>Pemeliharaan Gedung</c:v>
                </c:pt>
                <c:pt idx="2">
                  <c:v>Pemeliharaan alat</c:v>
                </c:pt>
                <c:pt idx="3">
                  <c:v>Penjaminan mutu</c:v>
                </c:pt>
                <c:pt idx="4">
                  <c:v>Bahan habis/ Praktikum</c:v>
                </c:pt>
                <c:pt idx="5">
                  <c:v>Kegiatan Penunjang</c:v>
                </c:pt>
                <c:pt idx="6">
                  <c:v>Kegiatan Kemahasiswaan</c:v>
                </c:pt>
                <c:pt idx="7">
                  <c:v>Bahan Pustaka</c:v>
                </c:pt>
              </c:strCache>
            </c:strRef>
          </c:cat>
          <c:val>
            <c:numRef>
              <c:f>'% 2013'!$C$4:$C$11</c:f>
              <c:numCache>
                <c:formatCode>_(* #,##0.00_);_(* \(#,##0.00\);_(* "-"??_);_(@_)</c:formatCode>
                <c:ptCount val="8"/>
                <c:pt idx="0">
                  <c:v>60000000</c:v>
                </c:pt>
                <c:pt idx="1">
                  <c:v>1945933000</c:v>
                </c:pt>
                <c:pt idx="2">
                  <c:v>99940000</c:v>
                </c:pt>
                <c:pt idx="3">
                  <c:v>541222000</c:v>
                </c:pt>
                <c:pt idx="4">
                  <c:v>1403005662</c:v>
                </c:pt>
                <c:pt idx="5">
                  <c:v>177950000</c:v>
                </c:pt>
                <c:pt idx="6">
                  <c:v>718862638</c:v>
                </c:pt>
                <c:pt idx="7">
                  <c:v>233086700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6"/>
  <c:chart>
    <c:plotArea>
      <c:layout>
        <c:manualLayout>
          <c:layoutTarget val="inner"/>
          <c:xMode val="edge"/>
          <c:yMode val="edge"/>
          <c:x val="0.22112729658792651"/>
          <c:y val="2.6620370370370371E-2"/>
          <c:w val="0.73442825896762909"/>
          <c:h val="0.47492125984251971"/>
        </c:manualLayout>
      </c:layout>
      <c:barChart>
        <c:barDir val="col"/>
        <c:grouping val="clustered"/>
        <c:ser>
          <c:idx val="0"/>
          <c:order val="0"/>
          <c:cat>
            <c:strRef>
              <c:f>Sheet1!$G$5:$G$12</c:f>
              <c:strCache>
                <c:ptCount val="8"/>
                <c:pt idx="0">
                  <c:v>Pengabdian</c:v>
                </c:pt>
                <c:pt idx="1">
                  <c:v>Pemeliharaan Gedung</c:v>
                </c:pt>
                <c:pt idx="2">
                  <c:v>Pemeliharaan alat</c:v>
                </c:pt>
                <c:pt idx="3">
                  <c:v>Penjaminan mutu</c:v>
                </c:pt>
                <c:pt idx="4">
                  <c:v>Bahan habis/ Praktikum</c:v>
                </c:pt>
                <c:pt idx="5">
                  <c:v>Kegiatan Penunjang</c:v>
                </c:pt>
                <c:pt idx="6">
                  <c:v>Kegiatan Kemahasiswaan</c:v>
                </c:pt>
                <c:pt idx="7">
                  <c:v>Bahan Pustaka</c:v>
                </c:pt>
              </c:strCache>
            </c:strRef>
          </c:cat>
          <c:val>
            <c:numRef>
              <c:f>Sheet1!$H$5:$H$12</c:f>
              <c:numCache>
                <c:formatCode>_(* #,##0_);_(* \(#,##0\);_(* "-"??_);_(@_)</c:formatCode>
                <c:ptCount val="8"/>
                <c:pt idx="0">
                  <c:v>60000000</c:v>
                </c:pt>
                <c:pt idx="1">
                  <c:v>1945933000</c:v>
                </c:pt>
                <c:pt idx="2">
                  <c:v>99940000</c:v>
                </c:pt>
                <c:pt idx="3">
                  <c:v>541222000</c:v>
                </c:pt>
                <c:pt idx="4">
                  <c:v>1403005662</c:v>
                </c:pt>
                <c:pt idx="5">
                  <c:v>177950000</c:v>
                </c:pt>
                <c:pt idx="6">
                  <c:v>718862638</c:v>
                </c:pt>
                <c:pt idx="7">
                  <c:v>233086700</c:v>
                </c:pt>
              </c:numCache>
            </c:numRef>
          </c:val>
        </c:ser>
        <c:ser>
          <c:idx val="1"/>
          <c:order val="1"/>
          <c:cat>
            <c:strRef>
              <c:f>Sheet1!$G$5:$G$12</c:f>
              <c:strCache>
                <c:ptCount val="8"/>
                <c:pt idx="0">
                  <c:v>Pengabdian</c:v>
                </c:pt>
                <c:pt idx="1">
                  <c:v>Pemeliharaan Gedung</c:v>
                </c:pt>
                <c:pt idx="2">
                  <c:v>Pemeliharaan alat</c:v>
                </c:pt>
                <c:pt idx="3">
                  <c:v>Penjaminan mutu</c:v>
                </c:pt>
                <c:pt idx="4">
                  <c:v>Bahan habis/ Praktikum</c:v>
                </c:pt>
                <c:pt idx="5">
                  <c:v>Kegiatan Penunjang</c:v>
                </c:pt>
                <c:pt idx="6">
                  <c:v>Kegiatan Kemahasiswaan</c:v>
                </c:pt>
                <c:pt idx="7">
                  <c:v>Bahan Pustaka</c:v>
                </c:pt>
              </c:strCache>
            </c:strRef>
          </c:cat>
          <c:val>
            <c:numRef>
              <c:f>Sheet1!$I$5:$I$12</c:f>
              <c:numCache>
                <c:formatCode>_(* #,##0_);_(* \(#,##0\);_(* "-"??_);_(@_)</c:formatCode>
                <c:ptCount val="8"/>
                <c:pt idx="0">
                  <c:v>0</c:v>
                </c:pt>
                <c:pt idx="1">
                  <c:v>613711000</c:v>
                </c:pt>
                <c:pt idx="2">
                  <c:v>43918000</c:v>
                </c:pt>
                <c:pt idx="3">
                  <c:v>154650000</c:v>
                </c:pt>
                <c:pt idx="4">
                  <c:v>917961037</c:v>
                </c:pt>
                <c:pt idx="5">
                  <c:v>0</c:v>
                </c:pt>
                <c:pt idx="6">
                  <c:v>66100000</c:v>
                </c:pt>
                <c:pt idx="7">
                  <c:v>0</c:v>
                </c:pt>
              </c:numCache>
            </c:numRef>
          </c:val>
        </c:ser>
        <c:axId val="120671232"/>
        <c:axId val="120845824"/>
      </c:barChart>
      <c:catAx>
        <c:axId val="120671232"/>
        <c:scaling>
          <c:orientation val="minMax"/>
        </c:scaling>
        <c:axPos val="b"/>
        <c:tickLblPos val="nextTo"/>
        <c:crossAx val="120845824"/>
        <c:crosses val="autoZero"/>
        <c:auto val="1"/>
        <c:lblAlgn val="ctr"/>
        <c:lblOffset val="100"/>
      </c:catAx>
      <c:valAx>
        <c:axId val="120845824"/>
        <c:scaling>
          <c:orientation val="minMax"/>
        </c:scaling>
        <c:axPos val="l"/>
        <c:majorGridlines/>
        <c:numFmt formatCode="_(* #,##0_);_(* \(#,##0\);_(* &quot;-&quot;??_);_(@_)" sourceLinked="1"/>
        <c:tickLblPos val="nextTo"/>
        <c:crossAx val="120671232"/>
        <c:crosses val="autoZero"/>
        <c:crossBetween val="between"/>
      </c:valAx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TW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D8D5963-0BE3-4A3F-B924-767FFB4A5582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515C53-64AB-4443-B907-FE139928E8A7}" type="slidenum">
              <a:rPr lang="zh-TW" altLang="en-US"/>
              <a:pPr/>
              <a:t>1</a:t>
            </a:fld>
            <a:endParaRPr lang="en-US" altLang="zh-TW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1586E6-AED4-41C1-B12C-A7BCED503ABA}" type="slidenum">
              <a:rPr lang="zh-TW" altLang="en-US"/>
              <a:pPr/>
              <a:t>3</a:t>
            </a:fld>
            <a:endParaRPr lang="en-US" altLang="zh-TW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2511B6-A93F-40EB-8B3B-7E69B9D53EF3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2A1AE9-E301-4F0E-BF1A-A09AC55EBA8B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A13AD2-B77F-48CA-ABA5-02D7C73C61FC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A0BC92F-23F0-47BD-B216-E0FDC179F476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A10DCC-AFD1-45C6-BFE2-CD570DBCA683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12303-A1B1-42C3-AFB4-EE65CC287F3E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F7EAC2-F7DE-4CE2-ADEA-91B97F1F91D0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A9C914-27E9-4BB3-BE69-D75017C31CB6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4D6125-1045-47DD-B00C-F081E3D6A23F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0109ED-BC8C-4EFB-B5FD-24A02B2CFC05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13DAE-DDA8-4D57-A526-5C58B1D4FD15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79415D-1CEF-4E75-923A-3BD94C53232C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新細明體" pitchFamily="18" charset="-120"/>
              </a:defRPr>
            </a:lvl1pPr>
          </a:lstStyle>
          <a:p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新細明體" pitchFamily="18" charset="-120"/>
              </a:defRPr>
            </a:lvl1pPr>
          </a:lstStyle>
          <a:p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新細明體" pitchFamily="18" charset="-120"/>
              </a:defRPr>
            </a:lvl1pPr>
          </a:lstStyle>
          <a:p>
            <a:fld id="{E8A4D063-7F21-43E7-9A16-5ECE75B4F188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304800" y="4953000"/>
            <a:ext cx="85344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4000" b="1" dirty="0" err="1" smtClean="0">
                <a:latin typeface="Rockwell Condensed" pitchFamily="18" charset="0"/>
                <a:ea typeface="新細明體" pitchFamily="18" charset="-120"/>
              </a:rPr>
              <a:t>Rapat</a:t>
            </a:r>
            <a:r>
              <a:rPr lang="en-US" altLang="zh-TW" sz="4000" b="1" dirty="0" smtClean="0">
                <a:latin typeface="Rockwell Condensed" pitchFamily="18" charset="0"/>
                <a:ea typeface="新細明體" pitchFamily="18" charset="-120"/>
              </a:rPr>
              <a:t> </a:t>
            </a:r>
            <a:r>
              <a:rPr lang="en-US" altLang="zh-TW" sz="4000" b="1" dirty="0" err="1" smtClean="0">
                <a:latin typeface="Rockwell Condensed" pitchFamily="18" charset="0"/>
                <a:ea typeface="新細明體" pitchFamily="18" charset="-120"/>
              </a:rPr>
              <a:t>Kerja</a:t>
            </a:r>
            <a:r>
              <a:rPr lang="en-US" altLang="zh-TW" sz="4000" b="1" dirty="0" smtClean="0">
                <a:latin typeface="Rockwell Condensed" pitchFamily="18" charset="0"/>
                <a:ea typeface="新細明體" pitchFamily="18" charset="-120"/>
              </a:rPr>
              <a:t> </a:t>
            </a:r>
            <a:r>
              <a:rPr lang="en-US" altLang="zh-TW" sz="4000" b="1" dirty="0" err="1" smtClean="0">
                <a:latin typeface="Rockwell Condensed" pitchFamily="18" charset="0"/>
                <a:ea typeface="新細明體" pitchFamily="18" charset="-120"/>
              </a:rPr>
              <a:t>Fakultas</a:t>
            </a:r>
            <a:r>
              <a:rPr lang="en-US" altLang="zh-TW" sz="4000" b="1" dirty="0" smtClean="0">
                <a:latin typeface="Rockwell Condensed" pitchFamily="18" charset="0"/>
                <a:ea typeface="新細明體" pitchFamily="18" charset="-120"/>
              </a:rPr>
              <a:t> </a:t>
            </a:r>
            <a:r>
              <a:rPr lang="en-US" altLang="zh-TW" sz="4000" b="1" dirty="0" err="1" smtClean="0">
                <a:latin typeface="Rockwell Condensed" pitchFamily="18" charset="0"/>
                <a:ea typeface="新細明體" pitchFamily="18" charset="-120"/>
              </a:rPr>
              <a:t>Teknik</a:t>
            </a:r>
            <a:r>
              <a:rPr lang="en-US" altLang="zh-TW" sz="4000" b="1" dirty="0" smtClean="0">
                <a:latin typeface="Rockwell Condensed" pitchFamily="18" charset="0"/>
                <a:ea typeface="新細明體" pitchFamily="18" charset="-120"/>
              </a:rPr>
              <a:t> </a:t>
            </a:r>
            <a:r>
              <a:rPr lang="en-US" altLang="zh-TW" sz="4000" b="1" dirty="0" err="1" smtClean="0">
                <a:latin typeface="Rockwell Condensed" pitchFamily="18" charset="0"/>
                <a:ea typeface="新細明體" pitchFamily="18" charset="-120"/>
              </a:rPr>
              <a:t>Undip</a:t>
            </a:r>
            <a:r>
              <a:rPr lang="en-US" altLang="zh-TW" sz="4000" b="1" dirty="0" smtClean="0">
                <a:latin typeface="Rockwell Condensed" pitchFamily="18" charset="0"/>
                <a:ea typeface="新細明體" pitchFamily="18" charset="-12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altLang="zh-TW" sz="3200" b="1" dirty="0" smtClean="0">
                <a:latin typeface="Rockwell Condensed" pitchFamily="18" charset="0"/>
                <a:ea typeface="新細明體" pitchFamily="18" charset="-120"/>
              </a:rPr>
              <a:t>27 September 2013</a:t>
            </a:r>
            <a:endParaRPr lang="en-US" altLang="zh-TW" sz="3200" b="1" dirty="0">
              <a:latin typeface="Rockwell Condensed" pitchFamily="18" charset="0"/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bg1"/>
                </a:solidFill>
              </a:rPr>
              <a:t>6. </a:t>
            </a:r>
            <a:r>
              <a:rPr lang="en-US" b="1" dirty="0" err="1" smtClean="0">
                <a:solidFill>
                  <a:schemeClr val="bg1"/>
                </a:solidFill>
              </a:rPr>
              <a:t>Teknik</a:t>
            </a:r>
            <a:r>
              <a:rPr lang="en-US" b="1" dirty="0" smtClean="0">
                <a:solidFill>
                  <a:schemeClr val="bg1"/>
                </a:solidFill>
              </a:rPr>
              <a:t> PWK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732240" y="3789040"/>
            <a:ext cx="1872208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16832"/>
            <a:ext cx="8352928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bg1"/>
                </a:solidFill>
              </a:rPr>
              <a:t>7. </a:t>
            </a:r>
            <a:r>
              <a:rPr lang="en-US" b="1" dirty="0" err="1" smtClean="0">
                <a:solidFill>
                  <a:schemeClr val="bg1"/>
                </a:solidFill>
              </a:rPr>
              <a:t>Teknik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Industri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07629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3"/>
          <p:cNvSpPr/>
          <p:nvPr/>
        </p:nvSpPr>
        <p:spPr>
          <a:xfrm>
            <a:off x="7092280" y="4365104"/>
            <a:ext cx="1872208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bg1"/>
                </a:solidFill>
              </a:rPr>
              <a:t>8. </a:t>
            </a:r>
            <a:r>
              <a:rPr lang="en-US" b="1" dirty="0" err="1" smtClean="0">
                <a:solidFill>
                  <a:schemeClr val="bg1"/>
                </a:solidFill>
              </a:rPr>
              <a:t>Teknik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Lingkungan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63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07629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7020272" y="4005064"/>
            <a:ext cx="1872208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bg1"/>
                </a:solidFill>
              </a:rPr>
              <a:t>9. </a:t>
            </a:r>
            <a:r>
              <a:rPr lang="en-US" b="1" dirty="0" err="1" smtClean="0">
                <a:solidFill>
                  <a:schemeClr val="bg1"/>
                </a:solidFill>
              </a:rPr>
              <a:t>Teknik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Geodesi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06" y="1412776"/>
            <a:ext cx="907629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3"/>
          <p:cNvSpPr/>
          <p:nvPr/>
        </p:nvSpPr>
        <p:spPr>
          <a:xfrm>
            <a:off x="7092280" y="4221088"/>
            <a:ext cx="1872208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bg1"/>
                </a:solidFill>
              </a:rPr>
              <a:t>10. </a:t>
            </a:r>
            <a:r>
              <a:rPr lang="en-US" b="1" dirty="0" err="1" smtClean="0">
                <a:solidFill>
                  <a:schemeClr val="bg1"/>
                </a:solidFill>
              </a:rPr>
              <a:t>Teknik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Geologi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07629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3"/>
          <p:cNvSpPr/>
          <p:nvPr/>
        </p:nvSpPr>
        <p:spPr>
          <a:xfrm>
            <a:off x="7020272" y="4077072"/>
            <a:ext cx="1872208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bg1"/>
                </a:solidFill>
              </a:rPr>
              <a:t>11. </a:t>
            </a:r>
            <a:r>
              <a:rPr lang="en-US" b="1" dirty="0" err="1" smtClean="0">
                <a:solidFill>
                  <a:schemeClr val="bg1"/>
                </a:solidFill>
              </a:rPr>
              <a:t>Teknik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Perkapalan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07629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3"/>
          <p:cNvSpPr/>
          <p:nvPr/>
        </p:nvSpPr>
        <p:spPr>
          <a:xfrm>
            <a:off x="7020272" y="4221088"/>
            <a:ext cx="1872208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bg1"/>
                </a:solidFill>
              </a:rPr>
              <a:t>12. </a:t>
            </a:r>
            <a:r>
              <a:rPr lang="en-US" b="1" dirty="0" err="1" smtClean="0">
                <a:solidFill>
                  <a:schemeClr val="bg1"/>
                </a:solidFill>
              </a:rPr>
              <a:t>Sistem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Komputer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07629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3"/>
          <p:cNvSpPr/>
          <p:nvPr/>
        </p:nvSpPr>
        <p:spPr>
          <a:xfrm>
            <a:off x="7020272" y="4365104"/>
            <a:ext cx="1872208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txBody>
          <a:bodyPr/>
          <a:lstStyle/>
          <a:p>
            <a:pPr algn="l"/>
            <a:r>
              <a:rPr lang="en-US" sz="4000" b="1" dirty="0" smtClean="0">
                <a:solidFill>
                  <a:schemeClr val="bg1"/>
                </a:solidFill>
              </a:rPr>
              <a:t>13. Diploma III (</a:t>
            </a:r>
            <a:r>
              <a:rPr lang="en-US" sz="4000" b="1" dirty="0" err="1" smtClean="0">
                <a:solidFill>
                  <a:schemeClr val="bg1"/>
                </a:solidFill>
              </a:rPr>
              <a:t>seluruh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prodi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dIII</a:t>
            </a:r>
            <a:r>
              <a:rPr lang="en-US" sz="4000" b="1" dirty="0" smtClean="0">
                <a:solidFill>
                  <a:schemeClr val="bg1"/>
                </a:solidFill>
              </a:rPr>
              <a:t>)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732240" y="4221088"/>
            <a:ext cx="2123728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856895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bg1"/>
                </a:solidFill>
              </a:rPr>
              <a:t>14. </a:t>
            </a:r>
            <a:r>
              <a:rPr lang="en-US" b="1" dirty="0" err="1" smtClean="0">
                <a:solidFill>
                  <a:schemeClr val="bg1"/>
                </a:solidFill>
              </a:rPr>
              <a:t>Dekanat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588224" y="4149080"/>
            <a:ext cx="2123728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04864"/>
            <a:ext cx="809625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200400"/>
            <a:ext cx="8229600" cy="1143000"/>
          </a:xfrm>
        </p:spPr>
        <p:txBody>
          <a:bodyPr/>
          <a:lstStyle/>
          <a:p>
            <a:r>
              <a:rPr lang="en-US" b="1" dirty="0" err="1" smtClean="0"/>
              <a:t>Pedoman</a:t>
            </a:r>
            <a:r>
              <a:rPr lang="en-US" b="1" dirty="0" smtClean="0"/>
              <a:t> </a:t>
            </a:r>
            <a:r>
              <a:rPr lang="en-US" b="1" dirty="0" err="1" smtClean="0"/>
              <a:t>penyusunan</a:t>
            </a:r>
            <a:r>
              <a:rPr lang="en-US" b="1" dirty="0" smtClean="0"/>
              <a:t> TOR BOPTN 2014</a:t>
            </a:r>
            <a:endParaRPr lang="en-US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bg1"/>
                </a:solidFill>
              </a:rPr>
              <a:t>ALOKASI BOPTN 2013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2057400"/>
          <a:ext cx="4140968" cy="3840480"/>
        </p:xfrm>
        <a:graphic>
          <a:graphicData uri="http://schemas.openxmlformats.org/drawingml/2006/table">
            <a:tbl>
              <a:tblPr/>
              <a:tblGrid>
                <a:gridCol w="664771"/>
                <a:gridCol w="1814270"/>
                <a:gridCol w="1661927"/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Komponen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Jumlah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Pengabdian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60,000,000.00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Pemeliharaan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Gedung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1,945,933,000.00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Pemeliharaan alat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99,940,000.00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Penjaminan mutu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541,222,000.00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Bahan habis/ Praktikum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1,403,005,662.00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Kegiatan Penunjang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177,950,000.00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Kegiatan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Kemahasiswaan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718,862,638.00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Bahan Pustaka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233,086,700.00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Jumlah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5,180,000,000.00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Chart 3"/>
          <p:cNvGraphicFramePr/>
          <p:nvPr/>
        </p:nvGraphicFramePr>
        <p:xfrm>
          <a:off x="4152181" y="2057400"/>
          <a:ext cx="4991819" cy="4374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428628"/>
          </a:xfrm>
        </p:spPr>
        <p:txBody>
          <a:bodyPr>
            <a:noAutofit/>
          </a:bodyPr>
          <a:lstStyle/>
          <a:p>
            <a:pPr algn="l"/>
            <a:r>
              <a:rPr lang="id-ID" sz="4000" b="1" dirty="0" smtClean="0">
                <a:solidFill>
                  <a:schemeClr val="bg1"/>
                </a:solidFill>
              </a:rPr>
              <a:t>Struktur Anggaran BOPTN</a:t>
            </a:r>
            <a:endParaRPr lang="id-ID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0" y="565606"/>
          <a:ext cx="9144000" cy="62923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7562"/>
                <a:gridCol w="1425986"/>
                <a:gridCol w="2372375"/>
                <a:gridCol w="3028077"/>
              </a:tblGrid>
              <a:tr h="301487">
                <a:tc>
                  <a:txBody>
                    <a:bodyPr/>
                    <a:lstStyle/>
                    <a:p>
                      <a:pPr algn="ctr"/>
                      <a:r>
                        <a:rPr lang="id-ID" sz="1600" b="1" dirty="0" smtClean="0"/>
                        <a:t>Kegiatan</a:t>
                      </a:r>
                      <a:endParaRPr lang="id-ID" sz="16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b="1" dirty="0" smtClean="0"/>
                        <a:t>Output</a:t>
                      </a:r>
                      <a:endParaRPr lang="id-ID" sz="16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b="1" dirty="0" smtClean="0"/>
                        <a:t>Komponen Input</a:t>
                      </a:r>
                      <a:endParaRPr lang="id-ID" sz="16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b="1" dirty="0" smtClean="0"/>
                        <a:t>Akun</a:t>
                      </a:r>
                      <a:endParaRPr lang="id-ID" sz="16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647492"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Pengembangan</a:t>
                      </a:r>
                      <a:r>
                        <a:rPr lang="id-ID" sz="1600" baseline="0" dirty="0" smtClean="0"/>
                        <a:t> Penelitian &amp; Pengabdian Masyarakat (2013)</a:t>
                      </a:r>
                      <a:endParaRPr lang="id-ID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Laporan Hasil Penelitian Unggulan PT (089)</a:t>
                      </a:r>
                      <a:endParaRPr lang="id-ID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Pelaksanaan Penelitian (022)</a:t>
                      </a:r>
                      <a:endParaRPr lang="id-ID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(521219) belanja barang non operasional lainnya</a:t>
                      </a:r>
                      <a:endParaRPr lang="id-ID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647492">
                <a:tc>
                  <a:txBody>
                    <a:bodyPr/>
                    <a:lstStyle/>
                    <a:p>
                      <a:endParaRPr lang="id-ID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Pelaksanaan Pengabdian kpd Masyarakat (032)</a:t>
                      </a:r>
                      <a:endParaRPr lang="id-ID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600" dirty="0" smtClean="0"/>
                        <a:t>(521219) belanja barang non operasional lainnya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647492"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Dukungan Manajemen &amp; Pelaksanaan Tugas Teknis Lainnya Ditjen Pendidikan Tinggi (2014</a:t>
                      </a:r>
                      <a:r>
                        <a:rPr lang="en-US" sz="1600" dirty="0" smtClean="0"/>
                        <a:t>)</a:t>
                      </a:r>
                      <a:endParaRPr lang="id-ID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Layanan Perkantoran (994)</a:t>
                      </a:r>
                      <a:endParaRPr lang="id-ID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Honor Dosen/Tenaga</a:t>
                      </a:r>
                      <a:r>
                        <a:rPr lang="id-ID" sz="1600" baseline="0" dirty="0" smtClean="0"/>
                        <a:t> Kependidikan Non PNS</a:t>
                      </a:r>
                      <a:r>
                        <a:rPr lang="en-US" sz="1600" baseline="0" dirty="0" smtClean="0"/>
                        <a:t> (011)</a:t>
                      </a:r>
                      <a:endParaRPr lang="id-ID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(521111) Belanja Keperluan Perkantoran</a:t>
                      </a:r>
                      <a:endParaRPr lang="id-ID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9274">
                <a:tc>
                  <a:txBody>
                    <a:bodyPr/>
                    <a:lstStyle/>
                    <a:p>
                      <a:endParaRPr lang="id-ID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Dosen Tamu (0</a:t>
                      </a:r>
                      <a:r>
                        <a:rPr lang="en-US" sz="1600" dirty="0" smtClean="0"/>
                        <a:t>1</a:t>
                      </a:r>
                      <a:r>
                        <a:rPr lang="id-ID" sz="1600" dirty="0" smtClean="0"/>
                        <a:t>2)</a:t>
                      </a:r>
                      <a:endParaRPr lang="id-ID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600" dirty="0" smtClean="0"/>
                        <a:t>(522151)</a:t>
                      </a:r>
                      <a:r>
                        <a:rPr lang="id-ID" sz="1600" baseline="0" dirty="0" smtClean="0"/>
                        <a:t> Belanja Jasa Profesi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647492">
                <a:tc>
                  <a:txBody>
                    <a:bodyPr/>
                    <a:lstStyle/>
                    <a:p>
                      <a:endParaRPr lang="id-ID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Pemeliharaan Gedung Kuliah, Laboratorium,</a:t>
                      </a:r>
                      <a:r>
                        <a:rPr lang="id-ID" sz="1600" baseline="0" dirty="0" smtClean="0"/>
                        <a:t> </a:t>
                      </a:r>
                      <a:r>
                        <a:rPr lang="en-US" sz="1600" baseline="0" dirty="0" err="1" smtClean="0"/>
                        <a:t>dan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id-ID" sz="1600" baseline="0" dirty="0" smtClean="0"/>
                        <a:t>Gedung Pendukung Lainnya (022)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(521111) Belanja Keperluan Perkantoran</a:t>
                      </a:r>
                    </a:p>
                    <a:p>
                      <a:r>
                        <a:rPr lang="id-ID" sz="1600" dirty="0" smtClean="0"/>
                        <a:t>(523111) Belanja</a:t>
                      </a:r>
                      <a:r>
                        <a:rPr lang="id-ID" sz="1600" baseline="0" dirty="0" smtClean="0"/>
                        <a:t> Biaya Pemeliharaan Gedung dan Bangunan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647492">
                <a:tc>
                  <a:txBody>
                    <a:bodyPr/>
                    <a:lstStyle/>
                    <a:p>
                      <a:endParaRPr lang="id-ID" sz="16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sz="16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Penyelenggaraan &amp; Pemeliharaan Alat</a:t>
                      </a:r>
                      <a:r>
                        <a:rPr lang="id-ID" sz="1600" baseline="0" dirty="0" smtClean="0"/>
                        <a:t> Perkantoran</a:t>
                      </a:r>
                      <a:r>
                        <a:rPr lang="en-US" sz="1600" baseline="0" dirty="0" smtClean="0"/>
                        <a:t> (032)</a:t>
                      </a:r>
                      <a:endParaRPr lang="id-ID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600" baseline="0" dirty="0" smtClean="0"/>
                        <a:t>(523121) Belanja Biaya Pemeliharaan Peralatan dan Mesin</a:t>
                      </a:r>
                      <a:endParaRPr lang="id-ID" sz="16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42844" y="0"/>
          <a:ext cx="8899226" cy="6797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7322"/>
                <a:gridCol w="1928826"/>
                <a:gridCol w="2000264"/>
                <a:gridCol w="3612814"/>
              </a:tblGrid>
              <a:tr h="320649">
                <a:tc>
                  <a:txBody>
                    <a:bodyPr/>
                    <a:lstStyle/>
                    <a:p>
                      <a:pPr algn="ctr"/>
                      <a:r>
                        <a:rPr lang="id-ID" sz="1600" b="1" dirty="0" smtClean="0"/>
                        <a:t>Kegiatan</a:t>
                      </a:r>
                      <a:endParaRPr lang="id-ID" sz="16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b="1" dirty="0" smtClean="0"/>
                        <a:t>Output</a:t>
                      </a:r>
                      <a:endParaRPr lang="id-ID" sz="16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b="1" dirty="0" smtClean="0"/>
                        <a:t>Komponen Input</a:t>
                      </a:r>
                      <a:endParaRPr lang="id-ID" sz="16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b="1" dirty="0" smtClean="0"/>
                        <a:t>Akun</a:t>
                      </a:r>
                      <a:endParaRPr lang="id-ID" sz="16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79773">
                <a:tc>
                  <a:txBody>
                    <a:bodyPr/>
                    <a:lstStyle/>
                    <a:p>
                      <a:endParaRPr lang="id-ID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Langganan Daya &amp; Jasa (042)</a:t>
                      </a:r>
                      <a:endParaRPr lang="id-ID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(522111) Belanja Langganan Listrik</a:t>
                      </a:r>
                    </a:p>
                    <a:p>
                      <a:r>
                        <a:rPr lang="id-ID" sz="1600" dirty="0" smtClean="0"/>
                        <a:t>(522112)</a:t>
                      </a:r>
                      <a:r>
                        <a:rPr lang="id-ID" sz="1600" baseline="0" dirty="0" smtClean="0"/>
                        <a:t> Belanja Langganan Telepon</a:t>
                      </a:r>
                    </a:p>
                    <a:p>
                      <a:r>
                        <a:rPr lang="id-ID" sz="1600" baseline="0" dirty="0" smtClean="0"/>
                        <a:t>(522113) Belanja Langganan Air</a:t>
                      </a:r>
                      <a:endParaRPr lang="en-US" sz="1600" baseline="0" dirty="0" smtClean="0"/>
                    </a:p>
                    <a:p>
                      <a:r>
                        <a:rPr lang="en-US" sz="1600" u="none" kern="1200" dirty="0" smtClean="0"/>
                        <a:t>(</a:t>
                      </a:r>
                      <a:r>
                        <a:rPr lang="id-ID" sz="1600" u="none" kern="1200" dirty="0" smtClean="0"/>
                        <a:t>522119</a:t>
                      </a:r>
                      <a:r>
                        <a:rPr lang="en-US" sz="1600" u="none" kern="1200" dirty="0" smtClean="0"/>
                        <a:t>) </a:t>
                      </a:r>
                      <a:r>
                        <a:rPr lang="id-ID" sz="1600" u="none" kern="1200" dirty="0" smtClean="0"/>
                        <a:t>Belanja Langganan Daya dan Jasa Lainnya</a:t>
                      </a:r>
                      <a:endParaRPr lang="id-ID" sz="1600" u="non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486646"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Penyediaan Layanan Pembelajaran &amp; Kompetensi Mhs (4073)</a:t>
                      </a:r>
                      <a:endParaRPr lang="id-ID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PT yg menerapkan Sistem Penjaminan Mutu (002)</a:t>
                      </a:r>
                      <a:endParaRPr lang="id-ID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600" baseline="0" dirty="0" smtClean="0"/>
                        <a:t>Penjaminan Mutu (022)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600" baseline="0" dirty="0" smtClean="0"/>
                        <a:t>(521211) Belanja Bahan</a:t>
                      </a:r>
                    </a:p>
                    <a:p>
                      <a:r>
                        <a:rPr lang="id-ID" sz="1600" baseline="0" dirty="0" smtClean="0"/>
                        <a:t>(521213) Honor Output Kegiatan</a:t>
                      </a:r>
                    </a:p>
                    <a:p>
                      <a:r>
                        <a:rPr lang="id-ID" sz="1600" baseline="0" dirty="0" smtClean="0"/>
                        <a:t>(522151) Belanja Jasa Profesi</a:t>
                      </a:r>
                    </a:p>
                    <a:p>
                      <a:r>
                        <a:rPr lang="id-ID" sz="1600" baseline="0" dirty="0" smtClean="0"/>
                        <a:t>(52411</a:t>
                      </a:r>
                      <a:r>
                        <a:rPr lang="en-US" sz="1600" baseline="0" dirty="0" smtClean="0"/>
                        <a:t>4</a:t>
                      </a:r>
                      <a:r>
                        <a:rPr lang="id-ID" sz="1600" baseline="0" dirty="0" smtClean="0"/>
                        <a:t>) Belanja </a:t>
                      </a:r>
                      <a:r>
                        <a:rPr lang="en-US" sz="1600" baseline="0" dirty="0" err="1" smtClean="0"/>
                        <a:t>Perjalanan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Dinas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Paket</a:t>
                      </a:r>
                      <a:r>
                        <a:rPr lang="en-US" sz="1600" baseline="0" dirty="0" smtClean="0"/>
                        <a:t> Meeting </a:t>
                      </a:r>
                      <a:r>
                        <a:rPr lang="en-US" sz="1600" baseline="0" dirty="0" err="1" smtClean="0"/>
                        <a:t>Dalam</a:t>
                      </a:r>
                      <a:r>
                        <a:rPr lang="en-US" sz="1600" baseline="0" dirty="0" smtClean="0"/>
                        <a:t> Kota</a:t>
                      </a:r>
                    </a:p>
                    <a:p>
                      <a:r>
                        <a:rPr lang="en-US" sz="1600" baseline="0" dirty="0" smtClean="0"/>
                        <a:t>(524119) </a:t>
                      </a:r>
                      <a:r>
                        <a:rPr lang="id-ID" sz="1600" baseline="0" dirty="0" smtClean="0"/>
                        <a:t>Belanja </a:t>
                      </a:r>
                      <a:r>
                        <a:rPr lang="en-US" sz="1600" baseline="0" dirty="0" err="1" smtClean="0"/>
                        <a:t>Perjalanan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Dinas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Paket</a:t>
                      </a:r>
                      <a:r>
                        <a:rPr lang="en-US" sz="1600" baseline="0" dirty="0" smtClean="0"/>
                        <a:t> Meeting </a:t>
                      </a:r>
                      <a:r>
                        <a:rPr lang="en-US" sz="1600" baseline="0" dirty="0" err="1" smtClean="0"/>
                        <a:t>Luar</a:t>
                      </a:r>
                      <a:r>
                        <a:rPr lang="en-US" sz="1600" baseline="0" dirty="0" smtClean="0"/>
                        <a:t> Kota</a:t>
                      </a:r>
                      <a:endParaRPr lang="id-ID" sz="1600" baseline="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787048">
                <a:tc>
                  <a:txBody>
                    <a:bodyPr/>
                    <a:lstStyle/>
                    <a:p>
                      <a:endParaRPr lang="id-ID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Prodi Memenuhi Standar Mutu Pembelajaran (007)</a:t>
                      </a:r>
                      <a:endParaRPr lang="id-ID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Tambahan Bahan Praktikum/Kuliah (022)</a:t>
                      </a:r>
                      <a:endParaRPr lang="id-ID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600" baseline="0" dirty="0" smtClean="0"/>
                        <a:t>(521211) Belanja Bahan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d-ID" sz="16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652435">
                <a:tc>
                  <a:txBody>
                    <a:bodyPr/>
                    <a:lstStyle/>
                    <a:p>
                      <a:endParaRPr lang="id-ID" sz="16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Prodi Menyelenggarakan Pembelajaran sesuai Standar Mutu Pembelajaran (008)</a:t>
                      </a:r>
                      <a:endParaRPr lang="id-ID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Kegiatan Penunjang (022)</a:t>
                      </a:r>
                      <a:endParaRPr lang="id-ID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600" baseline="0" dirty="0" smtClean="0"/>
                        <a:t>(521211) Belanja Bahan</a:t>
                      </a:r>
                    </a:p>
                    <a:p>
                      <a:r>
                        <a:rPr lang="id-ID" sz="1600" baseline="0" dirty="0" smtClean="0"/>
                        <a:t>(521213) Honor Output Kegiatan</a:t>
                      </a:r>
                    </a:p>
                    <a:p>
                      <a:r>
                        <a:rPr lang="id-ID" sz="1600" baseline="0" dirty="0" smtClean="0"/>
                        <a:t>(522151) Belanja Jasa Profesi</a:t>
                      </a:r>
                    </a:p>
                    <a:p>
                      <a:r>
                        <a:rPr lang="id-ID" sz="1600" baseline="0" dirty="0" smtClean="0"/>
                        <a:t>(52411</a:t>
                      </a:r>
                      <a:r>
                        <a:rPr lang="en-US" sz="1600" baseline="0" dirty="0" smtClean="0"/>
                        <a:t>4</a:t>
                      </a:r>
                      <a:r>
                        <a:rPr lang="id-ID" sz="1600" baseline="0" dirty="0" smtClean="0"/>
                        <a:t>) Belanja </a:t>
                      </a:r>
                      <a:r>
                        <a:rPr lang="en-US" sz="1600" baseline="0" dirty="0" err="1" smtClean="0"/>
                        <a:t>Perjalanan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Dinas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Paket</a:t>
                      </a:r>
                      <a:r>
                        <a:rPr lang="en-US" sz="1600" baseline="0" dirty="0" smtClean="0"/>
                        <a:t> Meeting </a:t>
                      </a:r>
                      <a:r>
                        <a:rPr lang="en-US" sz="1600" baseline="0" dirty="0" err="1" smtClean="0"/>
                        <a:t>Dalam</a:t>
                      </a:r>
                      <a:r>
                        <a:rPr lang="en-US" sz="1600" baseline="0" dirty="0" smtClean="0"/>
                        <a:t> Kota</a:t>
                      </a:r>
                    </a:p>
                    <a:p>
                      <a:r>
                        <a:rPr lang="en-US" sz="1600" baseline="0" dirty="0" smtClean="0"/>
                        <a:t>(524119) </a:t>
                      </a:r>
                      <a:r>
                        <a:rPr lang="id-ID" sz="1600" baseline="0" dirty="0" smtClean="0"/>
                        <a:t>Belanja </a:t>
                      </a:r>
                      <a:r>
                        <a:rPr lang="en-US" sz="1600" baseline="0" dirty="0" err="1" smtClean="0"/>
                        <a:t>Perjalanan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Dinas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Paket</a:t>
                      </a:r>
                      <a:r>
                        <a:rPr lang="en-US" sz="1600" baseline="0" dirty="0" smtClean="0"/>
                        <a:t> Meeting </a:t>
                      </a:r>
                      <a:r>
                        <a:rPr lang="en-US" sz="1600" baseline="0" dirty="0" err="1" smtClean="0"/>
                        <a:t>Luar</a:t>
                      </a:r>
                      <a:r>
                        <a:rPr lang="en-US" sz="1600" baseline="0" dirty="0" smtClean="0"/>
                        <a:t> Kota</a:t>
                      </a:r>
                    </a:p>
                    <a:p>
                      <a:r>
                        <a:rPr lang="en-US" sz="1600" baseline="0" dirty="0" smtClean="0"/>
                        <a:t>(524219) </a:t>
                      </a:r>
                      <a:r>
                        <a:rPr lang="id-ID" sz="1600" baseline="0" dirty="0" smtClean="0"/>
                        <a:t>Belanja perjalanan lainnya - luar negeri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12350" y="842032"/>
          <a:ext cx="8899226" cy="475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3008"/>
                <a:gridCol w="2000264"/>
                <a:gridCol w="2071702"/>
                <a:gridCol w="3684252"/>
              </a:tblGrid>
              <a:tr h="301487">
                <a:tc>
                  <a:txBody>
                    <a:bodyPr/>
                    <a:lstStyle/>
                    <a:p>
                      <a:pPr algn="ctr"/>
                      <a:r>
                        <a:rPr lang="id-ID" sz="1600" b="1" dirty="0" smtClean="0"/>
                        <a:t>Kegiatan</a:t>
                      </a:r>
                      <a:endParaRPr lang="id-ID" sz="16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b="1" dirty="0" smtClean="0"/>
                        <a:t>Output</a:t>
                      </a:r>
                      <a:endParaRPr lang="id-ID" sz="16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b="1" dirty="0" smtClean="0"/>
                        <a:t>Komponen Input</a:t>
                      </a:r>
                      <a:endParaRPr lang="id-ID" sz="16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b="1" dirty="0" smtClean="0"/>
                        <a:t>Akun</a:t>
                      </a:r>
                      <a:endParaRPr lang="id-ID" sz="16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647492">
                <a:tc>
                  <a:txBody>
                    <a:bodyPr/>
                    <a:lstStyle/>
                    <a:p>
                      <a:endParaRPr lang="id-ID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Unit Kegiatan Mahasiswa yang Sehat (011)</a:t>
                      </a:r>
                      <a:endParaRPr lang="id-ID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Kegiatan Kemahasiswaan (022)</a:t>
                      </a:r>
                      <a:endParaRPr lang="id-ID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(</a:t>
                      </a:r>
                      <a:r>
                        <a:rPr lang="id-ID" sz="1600" baseline="0" dirty="0" smtClean="0"/>
                        <a:t>521211) Belanja Bahan</a:t>
                      </a:r>
                    </a:p>
                    <a:p>
                      <a:r>
                        <a:rPr lang="id-ID" sz="1600" baseline="0" dirty="0" smtClean="0"/>
                        <a:t>(521213) Honor Output Kegiatan</a:t>
                      </a:r>
                    </a:p>
                    <a:p>
                      <a:r>
                        <a:rPr lang="id-ID" sz="1600" baseline="0" dirty="0" smtClean="0"/>
                        <a:t>(522151) Belanja Jasa Profesi</a:t>
                      </a:r>
                    </a:p>
                    <a:p>
                      <a:r>
                        <a:rPr lang="id-ID" sz="1600" baseline="0" dirty="0" smtClean="0"/>
                        <a:t>(52411</a:t>
                      </a:r>
                      <a:r>
                        <a:rPr lang="en-US" sz="1600" baseline="0" dirty="0" smtClean="0"/>
                        <a:t>4</a:t>
                      </a:r>
                      <a:r>
                        <a:rPr lang="id-ID" sz="1600" baseline="0" dirty="0" smtClean="0"/>
                        <a:t>) Belanja </a:t>
                      </a:r>
                      <a:r>
                        <a:rPr lang="en-US" sz="1600" baseline="0" dirty="0" err="1" smtClean="0"/>
                        <a:t>Perjalanan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Dinas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Paket</a:t>
                      </a:r>
                      <a:r>
                        <a:rPr lang="en-US" sz="1600" baseline="0" dirty="0" smtClean="0"/>
                        <a:t> Meeting </a:t>
                      </a:r>
                      <a:r>
                        <a:rPr lang="en-US" sz="1600" baseline="0" dirty="0" err="1" smtClean="0"/>
                        <a:t>Dalam</a:t>
                      </a:r>
                      <a:r>
                        <a:rPr lang="en-US" sz="1600" baseline="0" dirty="0" smtClean="0"/>
                        <a:t> Kota</a:t>
                      </a:r>
                    </a:p>
                    <a:p>
                      <a:r>
                        <a:rPr lang="en-US" sz="1600" baseline="0" dirty="0" smtClean="0"/>
                        <a:t>(524119) </a:t>
                      </a:r>
                      <a:r>
                        <a:rPr lang="id-ID" sz="1600" baseline="0" dirty="0" smtClean="0"/>
                        <a:t>Belanja </a:t>
                      </a:r>
                      <a:r>
                        <a:rPr lang="en-US" sz="1600" baseline="0" dirty="0" err="1" smtClean="0"/>
                        <a:t>Perjalanan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Dinas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Paket</a:t>
                      </a:r>
                      <a:r>
                        <a:rPr lang="en-US" sz="1600" baseline="0" dirty="0" smtClean="0"/>
                        <a:t> Meeting </a:t>
                      </a:r>
                      <a:r>
                        <a:rPr lang="en-US" sz="1600" baseline="0" dirty="0" err="1" smtClean="0"/>
                        <a:t>Luar</a:t>
                      </a:r>
                      <a:r>
                        <a:rPr lang="en-US" sz="1600" baseline="0" dirty="0" smtClean="0"/>
                        <a:t> Kota</a:t>
                      </a:r>
                      <a:endParaRPr lang="id-ID" sz="1600" baseline="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647492">
                <a:tc>
                  <a:txBody>
                    <a:bodyPr/>
                    <a:lstStyle/>
                    <a:p>
                      <a:endParaRPr lang="id-ID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PT Memenuhi Standar Mutu Sarana &amp; Prasarana Pembelajaran (034)</a:t>
                      </a:r>
                      <a:endParaRPr lang="id-ID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Pengembangan ICT dalam Pembelajaran (022)</a:t>
                      </a:r>
                      <a:endParaRPr lang="id-ID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(</a:t>
                      </a:r>
                      <a:r>
                        <a:rPr lang="id-ID" sz="1600" baseline="0" dirty="0" smtClean="0"/>
                        <a:t>521211) Belanja Bahan</a:t>
                      </a:r>
                    </a:p>
                    <a:p>
                      <a:r>
                        <a:rPr lang="id-ID" sz="1600" baseline="0" dirty="0" smtClean="0"/>
                        <a:t>(521213) Honor Output Kegiatan</a:t>
                      </a:r>
                    </a:p>
                    <a:p>
                      <a:r>
                        <a:rPr lang="id-ID" sz="1600" baseline="0" dirty="0" smtClean="0"/>
                        <a:t>(522151) Belanja Jasa Profesi</a:t>
                      </a:r>
                    </a:p>
                    <a:p>
                      <a:r>
                        <a:rPr lang="id-ID" sz="1600" baseline="0" dirty="0" smtClean="0"/>
                        <a:t>(52411</a:t>
                      </a:r>
                      <a:r>
                        <a:rPr lang="en-US" sz="1600" baseline="0" dirty="0" smtClean="0"/>
                        <a:t>4</a:t>
                      </a:r>
                      <a:r>
                        <a:rPr lang="id-ID" sz="1600" baseline="0" dirty="0" smtClean="0"/>
                        <a:t>) Belanja </a:t>
                      </a:r>
                      <a:r>
                        <a:rPr lang="en-US" sz="1600" baseline="0" dirty="0" err="1" smtClean="0"/>
                        <a:t>Perjalanan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Dinas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Paket</a:t>
                      </a:r>
                      <a:r>
                        <a:rPr lang="en-US" sz="1600" baseline="0" dirty="0" smtClean="0"/>
                        <a:t> Meeting </a:t>
                      </a:r>
                      <a:r>
                        <a:rPr lang="en-US" sz="1600" baseline="0" dirty="0" err="1" smtClean="0"/>
                        <a:t>Dalam</a:t>
                      </a:r>
                      <a:r>
                        <a:rPr lang="en-US" sz="1600" baseline="0" dirty="0" smtClean="0"/>
                        <a:t> Kota</a:t>
                      </a:r>
                    </a:p>
                    <a:p>
                      <a:r>
                        <a:rPr lang="en-US" sz="1600" baseline="0" dirty="0" smtClean="0"/>
                        <a:t>(524119) </a:t>
                      </a:r>
                      <a:r>
                        <a:rPr lang="id-ID" sz="1600" baseline="0" dirty="0" smtClean="0"/>
                        <a:t>Belanja </a:t>
                      </a:r>
                      <a:r>
                        <a:rPr lang="en-US" sz="1600" baseline="0" dirty="0" err="1" smtClean="0"/>
                        <a:t>Perjalanan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Dinas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Paket</a:t>
                      </a:r>
                      <a:r>
                        <a:rPr lang="en-US" sz="1600" baseline="0" dirty="0" smtClean="0"/>
                        <a:t> Meeting </a:t>
                      </a:r>
                      <a:r>
                        <a:rPr lang="en-US" sz="1600" baseline="0" dirty="0" err="1" smtClean="0"/>
                        <a:t>Luar</a:t>
                      </a:r>
                      <a:r>
                        <a:rPr lang="en-US" sz="1600" baseline="0" dirty="0" smtClean="0"/>
                        <a:t> Kota</a:t>
                      </a:r>
                      <a:endParaRPr lang="id-ID" sz="1600" baseline="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647492">
                <a:tc>
                  <a:txBody>
                    <a:bodyPr/>
                    <a:lstStyle/>
                    <a:p>
                      <a:endParaRPr lang="id-ID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Buku-buku Perpustakaan</a:t>
                      </a:r>
                      <a:r>
                        <a:rPr lang="id-ID" sz="1600" baseline="0" dirty="0" smtClean="0"/>
                        <a:t> (056)</a:t>
                      </a:r>
                      <a:endParaRPr lang="id-ID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600" baseline="0" dirty="0" smtClean="0"/>
                        <a:t>Bahan Pustaka (022)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600" baseline="0" dirty="0" smtClean="0"/>
                        <a:t>(536111) Belanja Modal Fisik Lainnya </a:t>
                      </a:r>
                      <a:endParaRPr lang="en-US" sz="1600" baseline="0" dirty="0" smtClean="0"/>
                    </a:p>
                    <a:p>
                      <a:r>
                        <a:rPr lang="en-US" sz="1600" baseline="0" dirty="0" smtClean="0"/>
                        <a:t>(521219) </a:t>
                      </a:r>
                      <a:r>
                        <a:rPr lang="id-ID" sz="1600" baseline="0" dirty="0" smtClean="0"/>
                        <a:t>Belanja Barang Non Operasional Lainnya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err="1" smtClean="0">
                <a:solidFill>
                  <a:schemeClr val="bg1"/>
                </a:solidFill>
              </a:rPr>
              <a:t>Ilustrasi</a:t>
            </a:r>
            <a:r>
              <a:rPr lang="en-US" b="1" dirty="0" smtClean="0">
                <a:solidFill>
                  <a:schemeClr val="bg1"/>
                </a:solidFill>
              </a:rPr>
              <a:t> RAB 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Workshop (</a:t>
            </a:r>
            <a:r>
              <a:rPr lang="en-US" b="1" dirty="0" err="1" smtClean="0">
                <a:solidFill>
                  <a:schemeClr val="bg1"/>
                </a:solidFill>
              </a:rPr>
              <a:t>Fullboard</a:t>
            </a:r>
            <a:r>
              <a:rPr lang="en-US" b="1" dirty="0" smtClean="0">
                <a:solidFill>
                  <a:schemeClr val="bg1"/>
                </a:solidFill>
              </a:rPr>
              <a:t>)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81200"/>
            <a:ext cx="8305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229600" cy="428628"/>
          </a:xfrm>
        </p:spPr>
        <p:txBody>
          <a:bodyPr>
            <a:noAutofit/>
          </a:bodyPr>
          <a:lstStyle/>
          <a:p>
            <a:pPr algn="l"/>
            <a:r>
              <a:rPr lang="id-ID" sz="4000" b="1" dirty="0" smtClean="0">
                <a:solidFill>
                  <a:schemeClr val="bg1"/>
                </a:solidFill>
              </a:rPr>
              <a:t>Ilustrasi </a:t>
            </a:r>
            <a:r>
              <a:rPr lang="id-ID" sz="4000" b="1" dirty="0" smtClean="0">
                <a:solidFill>
                  <a:schemeClr val="bg1"/>
                </a:solidFill>
              </a:rPr>
              <a:t>R</a:t>
            </a:r>
            <a:r>
              <a:rPr lang="en-US" sz="4000" b="1" dirty="0" smtClean="0">
                <a:solidFill>
                  <a:schemeClr val="bg1"/>
                </a:solidFill>
              </a:rPr>
              <a:t>AB </a:t>
            </a:r>
            <a:r>
              <a:rPr lang="en-US" sz="4000" b="1" dirty="0" err="1" smtClean="0">
                <a:solidFill>
                  <a:schemeClr val="bg1"/>
                </a:solidFill>
              </a:rPr>
              <a:t>Kegiatan</a:t>
            </a:r>
            <a:endParaRPr lang="id-ID" sz="4000" b="1" dirty="0">
              <a:solidFill>
                <a:schemeClr val="bg1"/>
              </a:solidFill>
            </a:endParaRPr>
          </a:p>
        </p:txBody>
      </p:sp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05000"/>
            <a:ext cx="8533151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err="1" smtClean="0">
                <a:solidFill>
                  <a:schemeClr val="bg1"/>
                </a:solidFill>
              </a:rPr>
              <a:t>Ilustrasi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Penggunaan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Akun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Perjalanan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Dinas</a:t>
            </a:r>
            <a:r>
              <a:rPr lang="en-US" sz="2800" b="1" dirty="0" smtClean="0">
                <a:solidFill>
                  <a:schemeClr val="bg1"/>
                </a:solidFill>
              </a:rPr>
              <a:t> 524114, 524119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88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09600"/>
                <a:gridCol w="35052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Jenis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Kegiatan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Kode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Akun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Keterangan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Dilaksanakan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dalam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kantor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diluar</a:t>
                      </a:r>
                      <a:r>
                        <a:rPr lang="en-US" baseline="0" dirty="0" smtClean="0"/>
                        <a:t> jam </a:t>
                      </a:r>
                      <a:r>
                        <a:rPr lang="en-US" baseline="0" dirty="0" err="1" smtClean="0"/>
                        <a:t>kerja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a.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Uang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saku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524114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b. </a:t>
                      </a:r>
                      <a:r>
                        <a:rPr lang="en-US" dirty="0" err="1" smtClean="0"/>
                        <a:t>Biaya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konsumsi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521211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 </a:t>
                      </a:r>
                      <a:r>
                        <a:rPr lang="en-US" dirty="0" err="1" smtClean="0"/>
                        <a:t>luar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kantor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tetapi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dalam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a. </a:t>
                      </a:r>
                      <a:r>
                        <a:rPr lang="en-US" dirty="0" err="1" smtClean="0"/>
                        <a:t>Uang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saku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paket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halfday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fullday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524114</a:t>
                      </a:r>
                      <a:endParaRPr lang="en-US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Peserta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panitia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moderator, </a:t>
                      </a:r>
                      <a:r>
                        <a:rPr lang="en-US" baseline="0" dirty="0" err="1" smtClean="0"/>
                        <a:t>narasumber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b.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Uang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harian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524114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c.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Biaya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paket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hallday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fullday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524114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 </a:t>
                      </a:r>
                      <a:r>
                        <a:rPr lang="en-US" dirty="0" err="1" smtClean="0"/>
                        <a:t>luar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kantor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diluar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Peserta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panitia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moderator, </a:t>
                      </a:r>
                      <a:r>
                        <a:rPr lang="en-US" baseline="0" dirty="0" err="1" smtClean="0"/>
                        <a:t>narasumber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a. </a:t>
                      </a:r>
                      <a:r>
                        <a:rPr lang="en-US" dirty="0" err="1" smtClean="0"/>
                        <a:t>Uang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saku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paket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fullboard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524119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b. </a:t>
                      </a:r>
                      <a:r>
                        <a:rPr lang="en-US" dirty="0" err="1" smtClean="0"/>
                        <a:t>Uang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harian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524119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c. </a:t>
                      </a:r>
                      <a:r>
                        <a:rPr lang="en-US" dirty="0" err="1" smtClean="0"/>
                        <a:t>Biaya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paket</a:t>
                      </a:r>
                      <a:r>
                        <a:rPr lang="en-US" dirty="0" smtClean="0"/>
                        <a:t> meeting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524119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14282" y="-24"/>
            <a:ext cx="8229600" cy="428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d-ID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Buku </a:t>
            </a:r>
            <a:r>
              <a:rPr kumimoji="0" lang="id-ID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Perpustakaan</a:t>
            </a:r>
            <a:endParaRPr kumimoji="0" lang="id-ID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28551" t="13672" r="37408" b="3320"/>
          <a:stretch>
            <a:fillRect/>
          </a:stretch>
        </p:blipFill>
        <p:spPr bwMode="auto">
          <a:xfrm>
            <a:off x="228600" y="510388"/>
            <a:ext cx="4630022" cy="634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5"/>
          <p:cNvSpPr txBox="1"/>
          <p:nvPr/>
        </p:nvSpPr>
        <p:spPr>
          <a:xfrm>
            <a:off x="4876800" y="4876800"/>
            <a:ext cx="3352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>
              <a:buFont typeface="Arial" pitchFamily="34" charset="0"/>
              <a:buChar char="•"/>
            </a:pPr>
            <a:r>
              <a:rPr lang="id-ID" b="1" dirty="0" smtClean="0"/>
              <a:t>Berupa informasi harga dari </a:t>
            </a:r>
            <a:r>
              <a:rPr lang="en-US" b="1" dirty="0" smtClean="0"/>
              <a:t>web 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en-US" b="1" dirty="0" err="1" smtClean="0"/>
              <a:t>atau</a:t>
            </a:r>
            <a:r>
              <a:rPr lang="en-US" b="1" dirty="0" smtClean="0"/>
              <a:t> </a:t>
            </a:r>
            <a:r>
              <a:rPr lang="id-ID" b="1" dirty="0" smtClean="0"/>
              <a:t>rekanan</a:t>
            </a:r>
            <a:r>
              <a:rPr lang="id-ID" b="1" dirty="0" smtClean="0"/>
              <a:t>, </a:t>
            </a:r>
            <a:r>
              <a:rPr lang="id-ID" b="1" dirty="0" smtClean="0"/>
              <a:t>ada </a:t>
            </a:r>
            <a:r>
              <a:rPr lang="id-ID" b="1" dirty="0" smtClean="0"/>
              <a:t>kop+ttd+stempel dari rekanan</a:t>
            </a:r>
            <a:endParaRPr lang="id-ID" b="1" dirty="0"/>
          </a:p>
        </p:txBody>
      </p:sp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3" cstate="print"/>
          <a:srcRect t="7778" r="21875" b="8889"/>
          <a:stretch>
            <a:fillRect/>
          </a:stretch>
        </p:blipFill>
        <p:spPr bwMode="auto">
          <a:xfrm>
            <a:off x="4876800" y="1219200"/>
            <a:ext cx="4267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953000" y="838200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Contoh</a:t>
            </a:r>
            <a:r>
              <a:rPr lang="en-US" b="1" dirty="0" smtClean="0">
                <a:solidFill>
                  <a:schemeClr val="bg1"/>
                </a:solidFill>
              </a:rPr>
              <a:t> data </a:t>
            </a:r>
            <a:r>
              <a:rPr lang="en-US" b="1" dirty="0" err="1" smtClean="0">
                <a:solidFill>
                  <a:schemeClr val="bg1"/>
                </a:solidFill>
              </a:rPr>
              <a:t>dukung</a:t>
            </a:r>
            <a:r>
              <a:rPr lang="en-US" b="1" dirty="0" smtClean="0">
                <a:solidFill>
                  <a:schemeClr val="bg1"/>
                </a:solidFill>
              </a:rPr>
              <a:t>: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228600" y="228600"/>
            <a:ext cx="68532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altLang="ja-JP" sz="3200" b="1" dirty="0" smtClean="0">
                <a:solidFill>
                  <a:schemeClr val="bg1"/>
                </a:solidFill>
                <a:ea typeface="新細明體" pitchFamily="18" charset="-120"/>
              </a:rPr>
              <a:t>Progress </a:t>
            </a:r>
            <a:r>
              <a:rPr lang="en-US" altLang="ja-JP" sz="3200" b="1" dirty="0" err="1" smtClean="0">
                <a:solidFill>
                  <a:schemeClr val="bg1"/>
                </a:solidFill>
                <a:ea typeface="新細明體" pitchFamily="18" charset="-120"/>
              </a:rPr>
              <a:t>Kontrak</a:t>
            </a:r>
            <a:r>
              <a:rPr lang="en-US" altLang="ja-JP" sz="3200" b="1" dirty="0" smtClean="0">
                <a:solidFill>
                  <a:schemeClr val="bg1"/>
                </a:solidFill>
                <a:ea typeface="新細明體" pitchFamily="18" charset="-120"/>
              </a:rPr>
              <a:t> BOPTN 2013</a:t>
            </a:r>
            <a:endParaRPr lang="en-US" altLang="zh-TW" sz="3200" b="1" dirty="0">
              <a:solidFill>
                <a:schemeClr val="bg1"/>
              </a:solidFill>
              <a:ea typeface="新細明體" pitchFamily="18" charset="-12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52600"/>
            <a:ext cx="4800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304800" y="5257800"/>
            <a:ext cx="8550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Progress </a:t>
            </a:r>
            <a:r>
              <a:rPr lang="en-US" b="1" dirty="0" err="1" smtClean="0"/>
              <a:t>Kontrak</a:t>
            </a:r>
            <a:r>
              <a:rPr lang="en-US" b="1" dirty="0" smtClean="0"/>
              <a:t> = (1,796,340,037/5,180,000,000)*100 = </a:t>
            </a:r>
            <a:r>
              <a:rPr lang="en-US" sz="4800" b="1" dirty="0" smtClean="0">
                <a:solidFill>
                  <a:srgbClr val="FF0000"/>
                </a:solidFill>
              </a:rPr>
              <a:t>34,68 %</a:t>
            </a:r>
            <a:endParaRPr lang="en-US" sz="4800" b="1" dirty="0">
              <a:solidFill>
                <a:srgbClr val="FF0000"/>
              </a:solidFill>
            </a:endParaRPr>
          </a:p>
        </p:txBody>
      </p:sp>
      <p:graphicFrame>
        <p:nvGraphicFramePr>
          <p:cNvPr id="12" name="Chart 11"/>
          <p:cNvGraphicFramePr/>
          <p:nvPr/>
        </p:nvGraphicFramePr>
        <p:xfrm>
          <a:off x="4800600" y="1828800"/>
          <a:ext cx="4343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143000"/>
          </a:xfrm>
        </p:spPr>
        <p:txBody>
          <a:bodyPr/>
          <a:lstStyle/>
          <a:p>
            <a:pPr algn="l"/>
            <a:r>
              <a:rPr lang="en-US" b="1" dirty="0" err="1" smtClean="0">
                <a:solidFill>
                  <a:schemeClr val="bg1"/>
                </a:solidFill>
              </a:rPr>
              <a:t>Rencana</a:t>
            </a:r>
            <a:r>
              <a:rPr lang="en-US" b="1" dirty="0" smtClean="0">
                <a:solidFill>
                  <a:schemeClr val="bg1"/>
                </a:solidFill>
              </a:rPr>
              <a:t> BOPTN 2014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47746"/>
            <a:ext cx="5486400" cy="5157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3429000"/>
            <a:ext cx="2438400" cy="31876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809625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bg1"/>
                </a:solidFill>
              </a:rPr>
              <a:t>1. </a:t>
            </a:r>
            <a:r>
              <a:rPr lang="en-US" b="1" dirty="0" err="1" smtClean="0">
                <a:solidFill>
                  <a:schemeClr val="bg1"/>
                </a:solidFill>
              </a:rPr>
              <a:t>Teknik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Sipil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6732240" y="4221088"/>
            <a:ext cx="1872208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bg1"/>
                </a:solidFill>
              </a:rPr>
              <a:t>2. </a:t>
            </a:r>
            <a:r>
              <a:rPr lang="en-US" b="1" dirty="0" err="1" smtClean="0">
                <a:solidFill>
                  <a:schemeClr val="bg1"/>
                </a:solidFill>
              </a:rPr>
              <a:t>Teknik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Arsitektur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6948264" y="3861048"/>
            <a:ext cx="1872208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849694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bg1"/>
                </a:solidFill>
              </a:rPr>
              <a:t>3. </a:t>
            </a:r>
            <a:r>
              <a:rPr lang="en-US" b="1" dirty="0" err="1" smtClean="0">
                <a:solidFill>
                  <a:schemeClr val="bg1"/>
                </a:solidFill>
              </a:rPr>
              <a:t>Teknik</a:t>
            </a:r>
            <a:r>
              <a:rPr lang="en-US" b="1" dirty="0" smtClean="0">
                <a:solidFill>
                  <a:schemeClr val="bg1"/>
                </a:solidFill>
              </a:rPr>
              <a:t> Kimia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516216" y="4221088"/>
            <a:ext cx="1872208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72816"/>
            <a:ext cx="809625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bg1"/>
                </a:solidFill>
              </a:rPr>
              <a:t>4. </a:t>
            </a:r>
            <a:r>
              <a:rPr lang="en-US" b="1" dirty="0" err="1" smtClean="0">
                <a:solidFill>
                  <a:schemeClr val="bg1"/>
                </a:solidFill>
              </a:rPr>
              <a:t>Teknik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Elektro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444208" y="4221088"/>
            <a:ext cx="1872208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809625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bg1"/>
                </a:solidFill>
              </a:rPr>
              <a:t>5. </a:t>
            </a:r>
            <a:r>
              <a:rPr lang="en-US" b="1" dirty="0" err="1" smtClean="0">
                <a:solidFill>
                  <a:schemeClr val="bg1"/>
                </a:solidFill>
              </a:rPr>
              <a:t>Teknik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Mesin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6732240" y="4149080"/>
            <a:ext cx="1872208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835292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1058</TotalTime>
  <Words>731</Words>
  <Application>Microsoft Office PowerPoint</Application>
  <PresentationFormat>On-screen Show (4:3)</PresentationFormat>
  <Paragraphs>159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Default Design</vt:lpstr>
      <vt:lpstr>Slide 1</vt:lpstr>
      <vt:lpstr>ALOKASI BOPTN 2013</vt:lpstr>
      <vt:lpstr>Slide 3</vt:lpstr>
      <vt:lpstr>Rencana BOPTN 2014</vt:lpstr>
      <vt:lpstr>1. Teknik Sipil</vt:lpstr>
      <vt:lpstr>2. Teknik Arsitektur</vt:lpstr>
      <vt:lpstr>3. Teknik Kimia</vt:lpstr>
      <vt:lpstr>4. Teknik Elektro</vt:lpstr>
      <vt:lpstr>5. Teknik Mesin</vt:lpstr>
      <vt:lpstr>6. Teknik PWK</vt:lpstr>
      <vt:lpstr>7. Teknik Industri</vt:lpstr>
      <vt:lpstr>8. Teknik Lingkungan</vt:lpstr>
      <vt:lpstr>9. Teknik Geodesi</vt:lpstr>
      <vt:lpstr>10. Teknik Geologi</vt:lpstr>
      <vt:lpstr>11. Teknik Perkapalan</vt:lpstr>
      <vt:lpstr>12. Sistem Komputer</vt:lpstr>
      <vt:lpstr>13. Diploma III (seluruh prodi dIII)</vt:lpstr>
      <vt:lpstr>14. Dekanat</vt:lpstr>
      <vt:lpstr>Pedoman penyusunan TOR BOPTN 2014</vt:lpstr>
      <vt:lpstr>Struktur Anggaran BOPTN</vt:lpstr>
      <vt:lpstr>Slide 21</vt:lpstr>
      <vt:lpstr>Slide 22</vt:lpstr>
      <vt:lpstr>Ilustrasi RAB  Workshop (Fullboard)</vt:lpstr>
      <vt:lpstr>Ilustrasi RAB Kegiatan</vt:lpstr>
      <vt:lpstr>Ilustrasi Penggunaan Akun Perjalanan Dinas 524114, 524119</vt:lpstr>
      <vt:lpstr>Slide 26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79</cp:revision>
  <dcterms:created xsi:type="dcterms:W3CDTF">2009-01-05T15:07:26Z</dcterms:created>
  <dcterms:modified xsi:type="dcterms:W3CDTF">2013-09-27T07:58:29Z</dcterms:modified>
</cp:coreProperties>
</file>